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0"/>
  </p:notesMasterIdLst>
  <p:sldIdLst>
    <p:sldId id="267" r:id="rId2"/>
    <p:sldId id="259" r:id="rId3"/>
    <p:sldId id="256" r:id="rId4"/>
    <p:sldId id="261" r:id="rId5"/>
    <p:sldId id="257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6ECCF-484D-45D0-8569-F3DF665A7255}" type="datetimeFigureOut">
              <a:rPr lang="it-IT" smtClean="0"/>
              <a:t>17/04/2019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7A7CE-0824-4F4A-A1D1-EF90BE5838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50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3514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6667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7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6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67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664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4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999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26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24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2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1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5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4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4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1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4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31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.dipalo@uniba.it" TargetMode="External"/><Relationship Id="rId2" Type="http://schemas.openxmlformats.org/officeDocument/2006/relationships/hyperlink" Target="mailto:giuseppe.angiuli@uniba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ba.it/bibliotechecentri/sistema-bibliotecario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iba.it/bibliotechecentri/farmacia" TargetMode="External"/><Relationship Id="rId3" Type="http://schemas.openxmlformats.org/officeDocument/2006/relationships/hyperlink" Target="http://www.uniba.it/ricerca/dipartimenti/bioscienze-biotecnologie/biblioteca" TargetMode="External"/><Relationship Id="rId7" Type="http://schemas.openxmlformats.org/officeDocument/2006/relationships/hyperlink" Target="https://www.uniba.it/bibliotechecentri/matematica/" TargetMode="External"/><Relationship Id="rId2" Type="http://schemas.openxmlformats.org/officeDocument/2006/relationships/hyperlink" Target="https://www.uniba.it/ricerca/dipartimenti/biologia/strutture/bibliotech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niba.it/bibliotechecentri/informatica" TargetMode="External"/><Relationship Id="rId5" Type="http://schemas.openxmlformats.org/officeDocument/2006/relationships/hyperlink" Target="http://www.uniba.it/ricerca/dipartimenti/fisica/biblioteca" TargetMode="External"/><Relationship Id="rId4" Type="http://schemas.openxmlformats.org/officeDocument/2006/relationships/hyperlink" Target="https://www.uniba.it/ricerca/dipartimenti/chimica/dipartimento/biblioteca/biblioteca-di-chimica-nicola-gallo" TargetMode="External"/><Relationship Id="rId9" Type="http://schemas.openxmlformats.org/officeDocument/2006/relationships/hyperlink" Target="http://www.geo.uniba.it/biblioteca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212" y="731521"/>
            <a:ext cx="8001000" cy="1828799"/>
          </a:xfrm>
        </p:spPr>
        <p:txBody>
          <a:bodyPr>
            <a:normAutofit/>
          </a:bodyPr>
          <a:lstStyle/>
          <a:p>
            <a:r>
              <a:rPr lang="it-IT" sz="3200" cap="none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r>
              <a:rPr lang="it-IT" sz="3200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rientamento ai servizi della biblioteca del Dipartimento di Matematica</a:t>
            </a:r>
            <a:r>
              <a:rPr lang="it-IT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it-IT" sz="3200" cap="none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r>
              <a:rPr lang="it-IT" sz="3200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 matricole incontrano i bibliotecari</a:t>
            </a:r>
            <a:endParaRPr lang="it-IT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4212" y="3122762"/>
            <a:ext cx="6400800" cy="2355326"/>
          </a:xfrm>
        </p:spPr>
        <p:txBody>
          <a:bodyPr>
            <a:normAutofit fontScale="85000" lnSpcReduction="20000"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Giuseppe Angiuli, responsabile della biblioteca</a:t>
            </a:r>
          </a:p>
          <a:p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g</a:t>
            </a:r>
            <a:r>
              <a:rPr lang="it-IT" sz="2000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iuseppe.angiuli@uniba.it</a:t>
            </a:r>
            <a:endParaRPr lang="it-IT" sz="2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it-IT" sz="2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Lucia di Palo, direttore del Polo bibliotecario scientifico</a:t>
            </a:r>
          </a:p>
          <a:p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l</a:t>
            </a:r>
            <a:r>
              <a:rPr lang="it-IT" sz="2000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ucia.dipalo@uniba.it</a:t>
            </a:r>
            <a:endParaRPr lang="it-IT" sz="2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it-IT" sz="2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Bari, </a:t>
            </a:r>
            <a:r>
              <a:rPr lang="it-IT" sz="2000" smtClean="0">
                <a:solidFill>
                  <a:schemeClr val="bg1"/>
                </a:solidFill>
                <a:latin typeface="Comic Sans MS" panose="030F0702030302020204" pitchFamily="66" charset="0"/>
              </a:rPr>
              <a:t>3 maggio 2019</a:t>
            </a:r>
            <a:endParaRPr lang="it-IT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86294" y="735903"/>
            <a:ext cx="8001000" cy="1005215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  <a:r>
              <a:rPr lang="it-IT" sz="44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efinizioni</a:t>
            </a:r>
            <a:endParaRPr lang="it-IT" sz="4400" b="1" cap="none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4212" y="2804207"/>
            <a:ext cx="6400800" cy="194733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it-IT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La biblioteca universitaria è una biblioteca speciale che affianca le attività di ricerca e didattica</a:t>
            </a:r>
            <a:r>
              <a:rPr lang="it-IT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it-IT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Nello </a:t>
            </a:r>
            <a:r>
              <a:rPr lang="it-IT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specifico la biblioteca dipartimentale provvede a soddisfare i bisogni informativi di studenti, docenti, ricercatori, dottorandi di uno specifico ambito scientifico disciplinare</a:t>
            </a:r>
          </a:p>
          <a:p>
            <a:pPr>
              <a:lnSpc>
                <a:spcPct val="120000"/>
              </a:lnSpc>
            </a:pPr>
            <a:r>
              <a:rPr lang="it-IT" sz="1800" b="1" dirty="0">
                <a:latin typeface="Comic Sans MS" panose="030F0702030302020204" pitchFamily="66" charset="0"/>
              </a:rPr>
              <a:t/>
            </a:r>
            <a:br>
              <a:rPr lang="it-IT" sz="1800" b="1" dirty="0">
                <a:latin typeface="Comic Sans MS" panose="030F0702030302020204" pitchFamily="66" charset="0"/>
              </a:rPr>
            </a:br>
            <a:endParaRPr lang="it-IT" sz="1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930" y="723377"/>
            <a:ext cx="8001000" cy="1005215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istema</a:t>
            </a:r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b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ibliotecario</a:t>
            </a:r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</a:t>
            </a:r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A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teneo</a:t>
            </a:r>
            <a:endParaRPr lang="it-IT" sz="3600" b="1" cap="none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4212" y="2804207"/>
            <a:ext cx="6400800" cy="1947333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Benvenuti nel </a:t>
            </a:r>
            <a:r>
              <a:rPr lang="it-IT" sz="2000" b="1" u="sng" dirty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Sistema bibliotecario di Ateneo dell’Università degli Studi di Bari </a:t>
            </a:r>
            <a:r>
              <a:rPr lang="it-IT" sz="2000" b="1" u="sng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Aldo Moro</a:t>
            </a:r>
            <a:r>
              <a:rPr lang="it-IT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l’insieme </a:t>
            </a:r>
            <a:r>
              <a:rPr lang="it-IT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delle strutture bibliotecarie del nostro Ateneo, raggruppate in 7 Poli </a:t>
            </a:r>
            <a:r>
              <a:rPr lang="it-IT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 </a:t>
            </a:r>
            <a:r>
              <a:rPr lang="it-IT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base ad affinità culturali e disciplinari</a:t>
            </a:r>
            <a:r>
              <a:rPr lang="it-IT" sz="2000" b="1" dirty="0">
                <a:latin typeface="Comic Sans MS" panose="030F0702030302020204" pitchFamily="66" charset="0"/>
              </a:rPr>
              <a:t/>
            </a:r>
            <a:br>
              <a:rPr lang="it-IT" sz="2000" b="1" dirty="0">
                <a:latin typeface="Comic Sans MS" panose="030F0702030302020204" pitchFamily="66" charset="0"/>
              </a:rPr>
            </a:br>
            <a:endParaRPr lang="it-IT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930" y="723377"/>
            <a:ext cx="8001000" cy="1005215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biblioteche</a:t>
            </a:r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del</a:t>
            </a:r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P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olo</a:t>
            </a:r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cientifico</a:t>
            </a:r>
            <a:endParaRPr lang="it-IT" sz="3600" b="1" cap="none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4212" y="2804207"/>
            <a:ext cx="6400800" cy="2984118"/>
          </a:xfrm>
        </p:spPr>
        <p:txBody>
          <a:bodyPr>
            <a:no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Biblioteca del Dipartimento di Biologia</a:t>
            </a:r>
            <a:endParaRPr lang="it-IT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Biblioteca del Dipartimento di </a:t>
            </a:r>
            <a:r>
              <a:rPr lang="it-IT" sz="1400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Bioscienze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, Biotecnologie e </a:t>
            </a:r>
            <a:r>
              <a:rPr lang="it-IT" sz="1400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Biofarmaceutica</a:t>
            </a:r>
            <a:endParaRPr lang="it-IT" sz="1400" b="1" dirty="0" smtClean="0">
              <a:solidFill>
                <a:schemeClr val="bg1"/>
              </a:solidFill>
              <a:latin typeface="Comic Sans MS" panose="030F0702030302020204" pitchFamily="66" charset="0"/>
              <a:hlinkClick r:id="rId4"/>
            </a:endParaRPr>
          </a:p>
          <a:p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  <a:hlinkClick r:id="rId4"/>
              </a:rPr>
              <a:t>Biblioteca del Dipartimento di Chimica</a:t>
            </a:r>
            <a:endParaRPr lang="it-IT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  <a:hlinkClick r:id="rId5"/>
              </a:rPr>
              <a:t>Biblioteca del Dipartimento di Fisica (</a:t>
            </a:r>
            <a:r>
              <a:rPr lang="it-IT" sz="1400" b="1" dirty="0" err="1">
                <a:solidFill>
                  <a:schemeClr val="bg1"/>
                </a:solidFill>
                <a:latin typeface="Comic Sans MS" panose="030F0702030302020204" pitchFamily="66" charset="0"/>
                <a:hlinkClick r:id="rId5"/>
              </a:rPr>
              <a:t>Interateneo</a:t>
            </a:r>
            <a:r>
              <a:rPr lang="it-IT" sz="1400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5"/>
              </a:rPr>
              <a:t>)</a:t>
            </a:r>
            <a:endParaRPr lang="it-IT" sz="1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  <a:hlinkClick r:id="rId6"/>
              </a:rPr>
              <a:t>Biblioteca del Dipartimento di </a:t>
            </a:r>
            <a:r>
              <a:rPr lang="it-IT" sz="1400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6"/>
              </a:rPr>
              <a:t>Informatica</a:t>
            </a:r>
            <a:endParaRPr lang="it-IT" sz="1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  <a:hlinkClick r:id="rId7"/>
              </a:rPr>
              <a:t>Biblioteca </a:t>
            </a:r>
            <a:r>
              <a:rPr lang="it-IT" sz="1400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7"/>
              </a:rPr>
              <a:t>del Dipartimento di 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  <a:hlinkClick r:id="rId7"/>
              </a:rPr>
              <a:t>Matematica</a:t>
            </a:r>
            <a:endParaRPr lang="it-IT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  <a:hlinkClick r:id="rId8"/>
              </a:rPr>
              <a:t>Biblioteca del Palazzo </a:t>
            </a:r>
            <a:r>
              <a:rPr lang="it-IT" sz="1400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8"/>
              </a:rPr>
              <a:t>Farmacia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  <a:hlinkClick r:id="rId9"/>
              </a:rPr>
              <a:t>Biblioteca del Dipartimento di Scienze della Terra e </a:t>
            </a:r>
            <a:r>
              <a:rPr lang="it-IT" sz="1400" b="1" dirty="0" err="1">
                <a:solidFill>
                  <a:schemeClr val="bg1"/>
                </a:solidFill>
                <a:latin typeface="Comic Sans MS" panose="030F0702030302020204" pitchFamily="66" charset="0"/>
                <a:hlinkClick r:id="rId9"/>
              </a:rPr>
              <a:t>Geoambientali</a:t>
            </a:r>
            <a:r>
              <a:rPr lang="it-IT" sz="1400" b="1" dirty="0">
                <a:latin typeface="Comic Sans MS" panose="030F0702030302020204" pitchFamily="66" charset="0"/>
                <a:hlinkClick r:id="rId8"/>
              </a:rPr>
              <a:t/>
            </a:r>
            <a:br>
              <a:rPr lang="it-IT" sz="1400" b="1" dirty="0">
                <a:latin typeface="Comic Sans MS" panose="030F0702030302020204" pitchFamily="66" charset="0"/>
                <a:hlinkClick r:id="rId8"/>
              </a:rPr>
            </a:br>
            <a:endParaRPr lang="it-IT" sz="1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1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it-IT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it-IT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it-IT" sz="1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it-IT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Oval 1"/>
          <p:cNvSpPr>
            <a:spLocks noChangeArrowheads="1"/>
          </p:cNvSpPr>
          <p:nvPr/>
        </p:nvSpPr>
        <p:spPr bwMode="auto">
          <a:xfrm>
            <a:off x="4953000" y="3352800"/>
            <a:ext cx="2286000" cy="990600"/>
          </a:xfrm>
          <a:prstGeom prst="ellipse">
            <a:avLst/>
          </a:prstGeom>
          <a:solidFill>
            <a:srgbClr val="E5FFFF"/>
          </a:solidFill>
          <a:ln w="38160" cap="sq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0" y="476250"/>
            <a:ext cx="80772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Risorse bibliografiche e non solo</a:t>
            </a:r>
            <a:endParaRPr lang="it-IT" altLang="it-IT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105400" y="3657601"/>
            <a:ext cx="1981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ts val="1250"/>
              </a:spcBef>
            </a:pPr>
            <a:r>
              <a:rPr lang="it-IT" altLang="it-IT" b="1" dirty="0">
                <a:solidFill>
                  <a:srgbClr val="003366"/>
                </a:solidFill>
              </a:rPr>
              <a:t>BIBLIOTECA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4800601" y="2133601"/>
            <a:ext cx="1287463" cy="1185863"/>
            <a:chOff x="2064" y="1344"/>
            <a:chExt cx="811" cy="747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2064" y="1344"/>
              <a:ext cx="811" cy="253"/>
            </a:xfrm>
            <a:prstGeom prst="rect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1250"/>
                </a:spcBef>
              </a:pPr>
              <a:r>
                <a:rPr lang="it-IT" altLang="it-IT" dirty="0">
                  <a:solidFill>
                    <a:schemeClr val="bg1"/>
                  </a:solidFill>
                </a:rPr>
                <a:t>periodici</a:t>
              </a: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2490" y="1602"/>
              <a:ext cx="177" cy="489"/>
            </a:xfrm>
            <a:prstGeom prst="line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3055937" y="2553493"/>
            <a:ext cx="2049463" cy="935038"/>
            <a:chOff x="1008" y="1632"/>
            <a:chExt cx="1291" cy="589"/>
          </a:xfrm>
        </p:grpSpPr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008" y="1632"/>
              <a:ext cx="715" cy="253"/>
            </a:xfrm>
            <a:prstGeom prst="rect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1250"/>
                </a:spcBef>
              </a:pPr>
              <a:r>
                <a:rPr lang="it-IT" altLang="it-IT" dirty="0">
                  <a:solidFill>
                    <a:schemeClr val="bg1"/>
                  </a:solidFill>
                </a:rPr>
                <a:t>libri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728" y="1890"/>
              <a:ext cx="571" cy="331"/>
            </a:xfrm>
            <a:prstGeom prst="line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2514601" y="3657600"/>
            <a:ext cx="2392363" cy="587375"/>
            <a:chOff x="624" y="2304"/>
            <a:chExt cx="1507" cy="370"/>
          </a:xfrm>
        </p:grpSpPr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624" y="2304"/>
              <a:ext cx="907" cy="370"/>
            </a:xfrm>
            <a:prstGeom prst="rect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1250"/>
                </a:spcBef>
              </a:pPr>
              <a:r>
                <a:rPr lang="it-IT" altLang="it-IT" sz="1600" dirty="0" smtClean="0">
                  <a:solidFill>
                    <a:schemeClr val="bg1"/>
                  </a:solidFill>
                </a:rPr>
                <a:t>carte geografiche</a:t>
              </a:r>
              <a:endParaRPr lang="it-IT" alt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536" y="2448"/>
              <a:ext cx="595" cy="0"/>
            </a:xfrm>
            <a:prstGeom prst="line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2819401" y="4265615"/>
            <a:ext cx="2430463" cy="1414463"/>
            <a:chOff x="816" y="2687"/>
            <a:chExt cx="1531" cy="891"/>
          </a:xfrm>
        </p:grpSpPr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816" y="3026"/>
              <a:ext cx="907" cy="552"/>
            </a:xfrm>
            <a:prstGeom prst="rect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1250"/>
                </a:spcBef>
              </a:pPr>
              <a:r>
                <a:rPr lang="it-IT" altLang="it-IT" dirty="0" smtClean="0">
                  <a:solidFill>
                    <a:schemeClr val="bg1"/>
                  </a:solidFill>
                </a:rPr>
                <a:t>CD-ROM</a:t>
              </a:r>
            </a:p>
            <a:p>
              <a:pPr algn="ctr">
                <a:spcBef>
                  <a:spcPts val="1250"/>
                </a:spcBef>
              </a:pPr>
              <a:r>
                <a:rPr lang="it-IT" altLang="it-IT" dirty="0" smtClean="0">
                  <a:solidFill>
                    <a:schemeClr val="bg1"/>
                  </a:solidFill>
                </a:rPr>
                <a:t>DVD</a:t>
              </a:r>
              <a:endParaRPr lang="it-IT" altLang="it-IT" dirty="0">
                <a:solidFill>
                  <a:schemeClr val="bg1"/>
                </a:solidFill>
              </a:endParaRPr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flipV="1">
              <a:off x="1728" y="2687"/>
              <a:ext cx="619" cy="339"/>
            </a:xfrm>
            <a:prstGeom prst="line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7262815" y="3276601"/>
            <a:ext cx="2863851" cy="449263"/>
            <a:chOff x="3615" y="2064"/>
            <a:chExt cx="1804" cy="283"/>
          </a:xfrm>
        </p:grpSpPr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4324" y="2064"/>
              <a:ext cx="1095" cy="253"/>
            </a:xfrm>
            <a:prstGeom prst="rect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1250"/>
                </a:spcBef>
              </a:pPr>
              <a:r>
                <a:rPr lang="it-IT" altLang="it-IT" dirty="0">
                  <a:solidFill>
                    <a:schemeClr val="bg1"/>
                  </a:solidFill>
                </a:rPr>
                <a:t>banche dati</a:t>
              </a: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H="1">
              <a:off x="3615" y="2160"/>
              <a:ext cx="706" cy="187"/>
            </a:xfrm>
            <a:prstGeom prst="line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7161215" y="4113213"/>
            <a:ext cx="2660651" cy="869950"/>
            <a:chOff x="3551" y="2591"/>
            <a:chExt cx="1676" cy="548"/>
          </a:xfrm>
        </p:grpSpPr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4131" y="2692"/>
              <a:ext cx="1096" cy="447"/>
            </a:xfrm>
            <a:prstGeom prst="rect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FFFFFF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1250"/>
                </a:spcBef>
              </a:pPr>
              <a:r>
                <a:rPr lang="it-IT" altLang="it-IT" dirty="0">
                  <a:solidFill>
                    <a:schemeClr val="bg1"/>
                  </a:solidFill>
                </a:rPr>
                <a:t>p</a:t>
              </a:r>
              <a:r>
                <a:rPr lang="it-IT" altLang="it-IT" dirty="0" smtClean="0">
                  <a:solidFill>
                    <a:schemeClr val="bg1"/>
                  </a:solidFill>
                </a:rPr>
                <a:t>ostazioni multimediali</a:t>
              </a:r>
              <a:endParaRPr lang="it-IT" altLang="it-IT" dirty="0">
                <a:solidFill>
                  <a:schemeClr val="bg1"/>
                </a:solidFill>
              </a:endParaRPr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flipH="1" flipV="1">
              <a:off x="3551" y="2591"/>
              <a:ext cx="579" cy="241"/>
            </a:xfrm>
            <a:prstGeom prst="line">
              <a:avLst/>
            </a:prstGeom>
            <a:noFill/>
            <a:ln w="38160" cap="sq">
              <a:solidFill>
                <a:srgbClr val="00CC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816726" y="2133600"/>
            <a:ext cx="2519363" cy="431800"/>
          </a:xfrm>
          <a:prstGeom prst="rect">
            <a:avLst/>
          </a:prstGeom>
          <a:noFill/>
          <a:ln w="38160" cap="sq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dirty="0">
                <a:solidFill>
                  <a:schemeClr val="bg1"/>
                </a:solidFill>
              </a:rPr>
              <a:t>periodici elettronici</a:t>
            </a: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6735763" y="2565400"/>
            <a:ext cx="1168400" cy="863600"/>
          </a:xfrm>
          <a:prstGeom prst="line">
            <a:avLst/>
          </a:prstGeom>
          <a:noFill/>
          <a:ln w="38160" cap="sq">
            <a:solidFill>
              <a:srgbClr val="00CC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V="1">
            <a:off x="6311900" y="4357689"/>
            <a:ext cx="1588" cy="879475"/>
          </a:xfrm>
          <a:prstGeom prst="line">
            <a:avLst/>
          </a:prstGeom>
          <a:noFill/>
          <a:ln w="38160" cap="sq">
            <a:solidFill>
              <a:srgbClr val="00CC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4943475" y="5229226"/>
            <a:ext cx="2808288" cy="576263"/>
          </a:xfrm>
          <a:prstGeom prst="rect">
            <a:avLst/>
          </a:prstGeom>
          <a:noFill/>
          <a:ln w="38160" cap="sq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FFFFFF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dirty="0">
                <a:solidFill>
                  <a:schemeClr val="bg1"/>
                </a:solidFill>
              </a:rPr>
              <a:t>collezioni digitalizzate</a:t>
            </a:r>
          </a:p>
        </p:txBody>
      </p:sp>
    </p:spTree>
    <p:extLst>
      <p:ext uri="{BB962C8B-B14F-4D97-AF65-F5344CB8AC3E}">
        <p14:creationId xmlns:p14="http://schemas.microsoft.com/office/powerpoint/2010/main" val="38026677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86086" y="447804"/>
            <a:ext cx="8001000" cy="1005215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ervizi</a:t>
            </a:r>
            <a:endParaRPr lang="it-IT" sz="3600" b="1" cap="none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4212" y="1791222"/>
            <a:ext cx="6400800" cy="4797469"/>
          </a:xfrm>
        </p:spPr>
        <p:txBody>
          <a:bodyPr>
            <a:noAutofit/>
          </a:bodyPr>
          <a:lstStyle/>
          <a:p>
            <a:pPr lvl="0"/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Venire in biblioteca: innanzitutto per incontrare il bibliotecario, mediatore verso tutte quelle risorse bibliografiche che meglio rispondono al soddisfacimento dei bisogni di conoscenza.</a:t>
            </a:r>
          </a:p>
          <a:p>
            <a:pPr lvl="0"/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Venire in biblioteca, di conseguenza, per avvalersi di una serie di </a:t>
            </a:r>
            <a:r>
              <a:rPr lang="it-IT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attività:</a:t>
            </a:r>
          </a:p>
          <a:p>
            <a:pPr lvl="0"/>
            <a:endParaRPr lang="it-IT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consultare, in sede, un libro, una rivista 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[Consultazione]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prendere in prestito un libro, secondo le modalità indicate nel Regolamento di ogni biblioteca 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[Prestito]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fotocopiare parti di documenti presenti in biblioteca o materiale proprio 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[Fotoriproduzione]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 richiedere ad altre biblioteche, per il tramite del bibliotecario, materiale (articoli di riviste e parti di libri) non posseduto dalla biblioteca 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[Fornitura documenti - </a:t>
            </a:r>
            <a:r>
              <a:rPr lang="it-IT" sz="1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Document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Delivery]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richiedere ad altre biblioteche libri non posseduti dalla biblioteca 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[Prestito </a:t>
            </a:r>
            <a:r>
              <a:rPr lang="it-IT" sz="1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interbibliotecario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- </a:t>
            </a:r>
            <a:r>
              <a:rPr lang="it-IT" sz="1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Interlibrary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1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loan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]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ricevere assistenza diretta e personalizzata nella ricerca </a:t>
            </a:r>
            <a:r>
              <a:rPr lang="it-IT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[Reference]</a:t>
            </a:r>
          </a:p>
        </p:txBody>
      </p:sp>
    </p:spTree>
    <p:extLst>
      <p:ext uri="{BB962C8B-B14F-4D97-AF65-F5344CB8AC3E}">
        <p14:creationId xmlns:p14="http://schemas.microsoft.com/office/powerpoint/2010/main" val="1363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930" y="723377"/>
            <a:ext cx="8001000" cy="1005215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Catalogo - </a:t>
            </a:r>
            <a:r>
              <a:rPr lang="it-IT" sz="3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Opac</a:t>
            </a:r>
            <a:endParaRPr lang="it-IT" sz="3600" b="1" cap="none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21374" y="2528634"/>
            <a:ext cx="6400800" cy="3333546"/>
          </a:xfrm>
        </p:spPr>
        <p:txBody>
          <a:bodyPr>
            <a:normAutofit fontScale="25000" lnSpcReduction="20000"/>
          </a:bodyPr>
          <a:lstStyle/>
          <a:p>
            <a:r>
              <a:rPr lang="it-IT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Il catalogo è una raccolta strutturata di notizie </a:t>
            </a:r>
            <a:r>
              <a:rPr lang="it-IT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bibliografiche </a:t>
            </a:r>
            <a:r>
              <a:rPr lang="it-IT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rappresentativa del patrimonio della biblioteca. È lo strumento attraverso cui inizia il percorso di ricerca. La sua principale caratteristica è la localizzazione fisica dei documenti. Risponde alla domanda “cosa c’è in biblioteca di/su un certo autore/argomento</a:t>
            </a:r>
            <a:r>
              <a:rPr lang="it-IT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”. </a:t>
            </a:r>
          </a:p>
          <a:p>
            <a:r>
              <a:rPr lang="it-IT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Le nostre biblioteche stanno </a:t>
            </a:r>
            <a:r>
              <a:rPr lang="it-IT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progressivamente trasferendo i loro </a:t>
            </a:r>
            <a:r>
              <a:rPr lang="it-IT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cataloghi cartacei in </a:t>
            </a:r>
            <a:r>
              <a:rPr lang="it-IT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archivi elettronici </a:t>
            </a:r>
            <a:r>
              <a:rPr lang="it-IT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digitali, messi a disposizione gratuitamente via Internet.</a:t>
            </a:r>
          </a:p>
          <a:p>
            <a:endParaRPr lang="it-IT" sz="7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OPAC </a:t>
            </a:r>
            <a:r>
              <a:rPr lang="it-IT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on-line public </a:t>
            </a:r>
            <a:r>
              <a:rPr lang="it-IT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access</a:t>
            </a:r>
            <a:r>
              <a:rPr lang="it-IT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catalog</a:t>
            </a:r>
            <a:r>
              <a:rPr lang="it-IT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, ossia catalogo in linea accessibile </a:t>
            </a:r>
            <a:r>
              <a:rPr lang="it-IT" sz="7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pubblicamente</a:t>
            </a:r>
          </a:p>
          <a:p>
            <a:endParaRPr lang="it-IT" sz="2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it-IT" sz="20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it-IT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930" y="723377"/>
            <a:ext cx="8001000" cy="1005215"/>
          </a:xfrm>
        </p:spPr>
        <p:txBody>
          <a:bodyPr>
            <a:normAutofit/>
          </a:bodyPr>
          <a:lstStyle/>
          <a:p>
            <a:pPr algn="ctr"/>
            <a:r>
              <a:rPr lang="it-IT" sz="3600" b="1" cap="non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Non solo OPAC</a:t>
            </a:r>
            <a:endParaRPr lang="it-IT" sz="3600" b="1" cap="none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4212" y="2804207"/>
            <a:ext cx="6400800" cy="2719771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2400"/>
              </a:spcAft>
              <a:buClr>
                <a:srgbClr val="00CCFF"/>
              </a:buClr>
              <a:buSzPct val="65000"/>
            </a:pPr>
            <a:r>
              <a:rPr lang="it-IT" altLang="it-IT" sz="7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Risorse elettroniche UNIBA</a:t>
            </a:r>
            <a:endParaRPr lang="it-IT" altLang="it-IT" sz="7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</a:pPr>
            <a:r>
              <a:rPr lang="it-IT" altLang="it-IT" sz="7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Periodici elettronici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</a:pPr>
            <a:r>
              <a:rPr lang="it-IT" altLang="it-IT" sz="7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Banche dati multidisciplinari e specialistiche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</a:pPr>
            <a:r>
              <a:rPr lang="it-IT" altLang="it-IT" sz="7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Libri elettronici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00CCFF"/>
              </a:buClr>
              <a:buSzPct val="65000"/>
            </a:pPr>
            <a:r>
              <a:rPr lang="it-IT" altLang="it-IT" sz="7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Possibile accedere al full-text delle risorse in abbonamento</a:t>
            </a:r>
          </a:p>
          <a:p>
            <a:r>
              <a:rPr lang="it-IT" sz="2000" b="1" dirty="0">
                <a:latin typeface="Comic Sans MS" panose="030F0702030302020204" pitchFamily="66" charset="0"/>
              </a:rPr>
              <a:t/>
            </a:r>
            <a:br>
              <a:rPr lang="it-IT" sz="2000" b="1" dirty="0">
                <a:latin typeface="Comic Sans MS" panose="030F0702030302020204" pitchFamily="66" charset="0"/>
              </a:rPr>
            </a:br>
            <a:endParaRPr lang="it-IT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206</TotalTime>
  <Words>446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Comic Sans MS</vt:lpstr>
      <vt:lpstr>Wingdings</vt:lpstr>
      <vt:lpstr>Wingdings 3</vt:lpstr>
      <vt:lpstr>Sezione</vt:lpstr>
      <vt:lpstr>Orientamento ai servizi della biblioteca del Dipartimento di Matematica. Le matricole incontrano i bibliotecari</vt:lpstr>
      <vt:lpstr>Definizioni</vt:lpstr>
      <vt:lpstr>Sistema bibliotecario di Ateneo</vt:lpstr>
      <vt:lpstr>Le biblioteche del Polo scientifico</vt:lpstr>
      <vt:lpstr>Presentazione standard di PowerPoint</vt:lpstr>
      <vt:lpstr>Servizi</vt:lpstr>
      <vt:lpstr>Catalogo - Opac</vt:lpstr>
      <vt:lpstr>Non solo OPAC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bibliotecario di Ateneo</dc:title>
  <dc:creator>lucia</dc:creator>
  <cp:lastModifiedBy>angiuli</cp:lastModifiedBy>
  <cp:revision>34</cp:revision>
  <dcterms:created xsi:type="dcterms:W3CDTF">2018-01-24T08:28:55Z</dcterms:created>
  <dcterms:modified xsi:type="dcterms:W3CDTF">2019-04-17T08:29:48Z</dcterms:modified>
</cp:coreProperties>
</file>